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 SemiBold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  <p:embeddedFont>
      <p:font typeface="Cambria Math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gXRPcXtNOmelM6pSA+C4utXQmI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28" Type="http://customschemas.google.com/relationships/presentationmetadata" Target="metadata"/><Relationship Id="rId27" Type="http://schemas.openxmlformats.org/officeDocument/2006/relationships/font" Target="fonts/CambriaMath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SemiBold-italic.fntdata"/><Relationship Id="rId18" Type="http://schemas.openxmlformats.org/officeDocument/2006/relationships/font" Target="fonts/Montserra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beecc46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8beecc46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/>
          <p:nvPr/>
        </p:nvSpPr>
        <p:spPr>
          <a:xfrm>
            <a:off x="1593950" y="1498350"/>
            <a:ext cx="5954700" cy="18498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408650" y="1498350"/>
            <a:ext cx="8325300" cy="1849800"/>
          </a:xfrm>
          <a:prstGeom prst="rect">
            <a:avLst/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>
            <p:ph type="ctrTitle"/>
          </p:nvPr>
        </p:nvSpPr>
        <p:spPr>
          <a:xfrm>
            <a:off x="377850" y="1733850"/>
            <a:ext cx="85206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2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Can adding new hubs ensure meeting sustainability goals while minimizing cost?</a:t>
            </a:r>
            <a:endParaRPr sz="24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2086350" y="2571750"/>
            <a:ext cx="4971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ca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Nathaniel Mitrani, Alex Serrano, Joel Sole, Jan Tarrats 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3104100" y="2943075"/>
            <a:ext cx="306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ca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JNA Datathon 2022 </a:t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8beecc46f3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8beecc46f3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ca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Mixed approach: Greediness is 50%, Map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0" name="Google Shape;160;g18beecc46f3_0_7"/>
          <p:cNvSpPr txBox="1"/>
          <p:nvPr/>
        </p:nvSpPr>
        <p:spPr>
          <a:xfrm>
            <a:off x="634650" y="2213775"/>
            <a:ext cx="78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8beecc46f3_0_7"/>
          <p:cNvSpPr txBox="1"/>
          <p:nvPr/>
        </p:nvSpPr>
        <p:spPr>
          <a:xfrm>
            <a:off x="3709350" y="2306175"/>
            <a:ext cx="17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g18beecc46f3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60425"/>
            <a:ext cx="4174350" cy="41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8beecc46f3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950" y="860425"/>
            <a:ext cx="4174350" cy="41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8beecc46f3_0_7"/>
          <p:cNvSpPr txBox="1"/>
          <p:nvPr/>
        </p:nvSpPr>
        <p:spPr>
          <a:xfrm>
            <a:off x="5916950" y="2155775"/>
            <a:ext cx="670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700"/>
              <a:t>Amsterdam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ca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Long term effect of the optimization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1" name="Google Shape;171;p11"/>
          <p:cNvSpPr txBox="1"/>
          <p:nvPr/>
        </p:nvSpPr>
        <p:spPr>
          <a:xfrm>
            <a:off x="634650" y="2213775"/>
            <a:ext cx="78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3709350" y="2306175"/>
            <a:ext cx="17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311700" y="1213275"/>
            <a:ext cx="7984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Tendency to add Hubs and privilege a mix of profit and emission reduction -&gt; reach COP emissions objectives in</a:t>
            </a:r>
            <a:r>
              <a:rPr lang="ca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2070</a:t>
            </a: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increase profit by </a:t>
            </a:r>
            <a:r>
              <a:rPr lang="ca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 $ annually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300" y="2571750"/>
            <a:ext cx="3338998" cy="20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ca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Business case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 txBox="1"/>
          <p:nvPr/>
        </p:nvSpPr>
        <p:spPr>
          <a:xfrm>
            <a:off x="634650" y="2213775"/>
            <a:ext cx="78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447100" y="1225925"/>
            <a:ext cx="83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11700" y="1225925"/>
            <a:ext cx="7028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Optimization of chain robustness: disaster aversion, risk modeling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Optimizing costs and emissions in supply chain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Port -&gt; Hub -&gt; City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Recommend best hub to pass by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Hub creation, what are the possibilities and the benefits?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132400" y="3989225"/>
            <a:ext cx="1180800" cy="936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a" sz="1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</a:t>
            </a:r>
            <a:r>
              <a:rPr b="1" i="0" lang="ca" sz="1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PORT</a:t>
            </a:r>
            <a:endParaRPr b="1" i="0" sz="1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4103550" y="3989225"/>
            <a:ext cx="992400" cy="9369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ca" sz="1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HUB</a:t>
            </a:r>
            <a:endParaRPr b="1" i="0" sz="1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7066200" y="3989225"/>
            <a:ext cx="1132200" cy="936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i="0" lang="ca" sz="1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CITY</a:t>
            </a:r>
            <a:endParaRPr b="1" i="0" sz="14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2332625" y="3961737"/>
            <a:ext cx="1756800" cy="479050"/>
          </a:xfrm>
          <a:custGeom>
            <a:rect b="b" l="l" r="r" t="t"/>
            <a:pathLst>
              <a:path extrusionOk="0" h="19162" w="70272">
                <a:moveTo>
                  <a:pt x="0" y="19162"/>
                </a:moveTo>
                <a:cubicBezTo>
                  <a:pt x="5661" y="15974"/>
                  <a:pt x="22253" y="293"/>
                  <a:pt x="33965" y="33"/>
                </a:cubicBezTo>
                <a:cubicBezTo>
                  <a:pt x="45677" y="-227"/>
                  <a:pt x="64221" y="14673"/>
                  <a:pt x="70272" y="17601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2332625" y="4450550"/>
            <a:ext cx="1756800" cy="576025"/>
          </a:xfrm>
          <a:custGeom>
            <a:rect b="b" l="l" r="r" t="t"/>
            <a:pathLst>
              <a:path extrusionOk="0" h="23041" w="70272">
                <a:moveTo>
                  <a:pt x="0" y="0"/>
                </a:moveTo>
                <a:cubicBezTo>
                  <a:pt x="5205" y="3839"/>
                  <a:pt x="19520" y="22968"/>
                  <a:pt x="31232" y="23033"/>
                </a:cubicBezTo>
                <a:cubicBezTo>
                  <a:pt x="42944" y="23098"/>
                  <a:pt x="63765" y="4164"/>
                  <a:pt x="70272" y="390"/>
                </a:cubicBezTo>
              </a:path>
            </a:pathLst>
          </a:cu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2998475" y="3635226"/>
            <a:ext cx="59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ca" sz="11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CO2</a:t>
            </a:r>
            <a:endParaRPr b="0" i="0" sz="1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2888125" y="4718775"/>
            <a:ext cx="6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ca" sz="8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COST $</a:t>
            </a:r>
            <a:endParaRPr b="0" i="0" sz="8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5733075" y="4718775"/>
            <a:ext cx="6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ca" sz="8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COST $</a:t>
            </a:r>
            <a:endParaRPr b="0" i="0" sz="8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5755588" y="3635226"/>
            <a:ext cx="59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ca" sz="11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CO2</a:t>
            </a:r>
            <a:endParaRPr b="0" i="0" sz="1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5095800" y="3922675"/>
            <a:ext cx="1970427" cy="479050"/>
          </a:xfrm>
          <a:custGeom>
            <a:rect b="b" l="l" r="r" t="t"/>
            <a:pathLst>
              <a:path extrusionOk="0" h="19162" w="70272">
                <a:moveTo>
                  <a:pt x="0" y="19162"/>
                </a:moveTo>
                <a:cubicBezTo>
                  <a:pt x="5661" y="15974"/>
                  <a:pt x="22253" y="293"/>
                  <a:pt x="33965" y="33"/>
                </a:cubicBezTo>
                <a:cubicBezTo>
                  <a:pt x="45677" y="-227"/>
                  <a:pt x="64221" y="14673"/>
                  <a:pt x="70272" y="17601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5095800" y="4450550"/>
            <a:ext cx="1970427" cy="576025"/>
          </a:xfrm>
          <a:custGeom>
            <a:rect b="b" l="l" r="r" t="t"/>
            <a:pathLst>
              <a:path extrusionOk="0" h="23041" w="70272">
                <a:moveTo>
                  <a:pt x="0" y="0"/>
                </a:moveTo>
                <a:cubicBezTo>
                  <a:pt x="5205" y="3839"/>
                  <a:pt x="19520" y="22968"/>
                  <a:pt x="31232" y="23033"/>
                </a:cubicBezTo>
                <a:cubicBezTo>
                  <a:pt x="42944" y="23098"/>
                  <a:pt x="63765" y="4164"/>
                  <a:pt x="70272" y="390"/>
                </a:cubicBezTo>
              </a:path>
            </a:pathLst>
          </a:cu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ca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Risk aversion &amp; disaster prediction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634650" y="2213775"/>
            <a:ext cx="78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3709350" y="2306175"/>
            <a:ext cx="17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311700" y="1213275"/>
            <a:ext cx="6029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Know whether an order will be late -&gt; damage control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Privilege minimum lateness routes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Evaluate partnerships based on model results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0025" y="1509563"/>
            <a:ext cx="1901025" cy="19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150" y="2776250"/>
            <a:ext cx="1501326" cy="150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ca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Third party logistics: Best &amp; Worst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 txBox="1"/>
          <p:nvPr/>
        </p:nvSpPr>
        <p:spPr>
          <a:xfrm>
            <a:off x="634650" y="2213775"/>
            <a:ext cx="78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3709350" y="2306175"/>
            <a:ext cx="17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017713"/>
            <a:ext cx="548640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ca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Optimize cost and emissions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 txBox="1"/>
          <p:nvPr/>
        </p:nvSpPr>
        <p:spPr>
          <a:xfrm>
            <a:off x="634650" y="2213775"/>
            <a:ext cx="78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3709350" y="2306175"/>
            <a:ext cx="17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605125" y="1366400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311700" y="1225925"/>
            <a:ext cx="7028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Minimize cost ($) and emissions (CO</a:t>
            </a:r>
            <a:r>
              <a:rPr b="0" baseline="-2500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Define </a:t>
            </a:r>
            <a:r>
              <a:rPr b="1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Greediness </a:t>
            </a: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parameter 𝞪: percentage of privilege given to reduce cost over emissions (Examples)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ca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to optimize the supply chain in terms of our Greediness parameter 𝞪  ?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0650" y="3127325"/>
            <a:ext cx="1725302" cy="172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1750" y="3028900"/>
            <a:ext cx="3253012" cy="182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ca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Minimizing cost: Maximum Greediness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18" name="Google Shape;118;p6"/>
          <p:cNvSpPr txBox="1"/>
          <p:nvPr/>
        </p:nvSpPr>
        <p:spPr>
          <a:xfrm>
            <a:off x="634650" y="2213775"/>
            <a:ext cx="78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3709350" y="2306175"/>
            <a:ext cx="17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25" y="875925"/>
            <a:ext cx="4747999" cy="41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5434650" y="2199750"/>
            <a:ext cx="36084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Maximum Cost Reduction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ca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Amsterdam 13.12 millon euros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ca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Minimizing cost: Maximum Greediness, Map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8" name="Google Shape;128;p7"/>
          <p:cNvSpPr txBox="1"/>
          <p:nvPr/>
        </p:nvSpPr>
        <p:spPr>
          <a:xfrm>
            <a:off x="634650" y="2213775"/>
            <a:ext cx="78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3709350" y="2306175"/>
            <a:ext cx="17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00" y="879100"/>
            <a:ext cx="4129250" cy="41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500" y="879100"/>
            <a:ext cx="4129250" cy="41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5916950" y="2155775"/>
            <a:ext cx="670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700"/>
              <a:t>Amsterdam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ca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Reduce emissions : Least Greediness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39" name="Google Shape;139;p8"/>
          <p:cNvSpPr txBox="1"/>
          <p:nvPr/>
        </p:nvSpPr>
        <p:spPr>
          <a:xfrm>
            <a:off x="634650" y="2213775"/>
            <a:ext cx="78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3709350" y="2306175"/>
            <a:ext cx="17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400" y="879425"/>
            <a:ext cx="4709325" cy="41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"/>
          <p:cNvSpPr txBox="1"/>
          <p:nvPr/>
        </p:nvSpPr>
        <p:spPr>
          <a:xfrm>
            <a:off x="5343300" y="2199750"/>
            <a:ext cx="3719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Maximum Emissions Reduction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ca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Marseille 11.4 CO2 tons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ca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Reduce emissions : Least Greediness, Map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b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9" name="Google Shape;149;p9"/>
          <p:cNvSpPr txBox="1"/>
          <p:nvPr/>
        </p:nvSpPr>
        <p:spPr>
          <a:xfrm>
            <a:off x="634650" y="2213775"/>
            <a:ext cx="78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3709350" y="2306175"/>
            <a:ext cx="17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800" y="858875"/>
            <a:ext cx="4181500" cy="41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858875"/>
            <a:ext cx="4181500" cy="41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9"/>
          <p:cNvSpPr txBox="1"/>
          <p:nvPr/>
        </p:nvSpPr>
        <p:spPr>
          <a:xfrm>
            <a:off x="6329475" y="3673925"/>
            <a:ext cx="55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700"/>
              <a:t>Marseille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